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Proxima Nova"/>
      <p:regular r:id="rId42"/>
      <p:bold r:id="rId43"/>
      <p:italic r:id="rId44"/>
      <p:boldItalic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ProximaNova-regular.fntdata"/><Relationship Id="rId41" Type="http://schemas.openxmlformats.org/officeDocument/2006/relationships/font" Target="fonts/Raleway-boldItalic.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SourceSansPro-regular.fntdata"/><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172c6c1d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172c6c1d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a:solidFill>
                  <a:srgbClr val="353744"/>
                </a:solidFill>
                <a:latin typeface="Proxima Nova"/>
                <a:ea typeface="Proxima Nova"/>
                <a:cs typeface="Proxima Nova"/>
                <a:sym typeface="Proxima Nova"/>
              </a:rPr>
              <a:t>However, Labrador’s are just as popular as they are here in the U.S.  Shih Tzu’s and Terriers are the second and third most popular dogs. (Fig. 4, pg.4) Statistical tests confirm that there is a relationship between breed and adoption speed, and between mixed/purebred and adoption speed. However, the actual breed has more of an impact than whether a dog is mixed.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172c6c1d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172c6c1d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000"/>
              </a:spcBef>
              <a:spcAft>
                <a:spcPts val="1600"/>
              </a:spcAft>
              <a:buClr>
                <a:schemeClr val="dk1"/>
              </a:buClr>
              <a:buSzPts val="1100"/>
              <a:buFont typeface="Arial"/>
              <a:buNone/>
            </a:pPr>
            <a:r>
              <a:rPr lang="en">
                <a:solidFill>
                  <a:srgbClr val="353744"/>
                </a:solidFill>
                <a:latin typeface="Proxima Nova"/>
                <a:ea typeface="Proxima Nova"/>
                <a:cs typeface="Proxima Nova"/>
                <a:sym typeface="Proxima Nova"/>
              </a:rPr>
              <a:t>The size of the dog also plays a role here in the U.S., with medium size breeds being more popular. In Malaysia, giant breeds are very quickly adopted, likely due to their scarcity, as they make up 0.22% of the data set. Otherwise, size has very little effect on adoption speed in Malaysia. Statistical tests confirm this relationship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172c6c1d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172c6c1d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353744"/>
                </a:solidFill>
                <a:latin typeface="Proxima Nova"/>
                <a:ea typeface="Proxima Nova"/>
                <a:cs typeface="Proxima Nova"/>
                <a:sym typeface="Proxima Nova"/>
              </a:rPr>
              <a:t>When it comes to appearance, in the U.S., there’s definitely an impact. Fur length is more of a factor in certain regions, but overall doesn’t make much of a difference in adoption speeds. In the dataset, it appears that dogs trend towards shorter coats. While there is some difference between the distributions (Fig. 6), statistical testing shows that between fur length and adoption speed are not highly correlated but there is a relationship between the features. </a:t>
            </a:r>
            <a:endParaRPr>
              <a:solidFill>
                <a:srgbClr val="353744"/>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172c6c1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172c6c1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353744"/>
                </a:solidFill>
                <a:latin typeface="Proxima Nova"/>
                <a:ea typeface="Proxima Nova"/>
                <a:cs typeface="Proxima Nova"/>
                <a:sym typeface="Proxima Nova"/>
              </a:rPr>
              <a:t>While fur length doesn’t make much of a difference in the dog’s adoption speed in the US, the color does. There’s a well known phenomenon in the U.S. adoption groups that indicates black, or darker colored dogs go largely unadopted. This is thought to be because they appear intimidating, and they also do not photograph well. In Malaysia fur length also has very little effect on adoption speed. However, as expected, darker color dogs go unadopted more often. This may in part be due to the large number of dark colored dogs that are available. Additional investigation would be needed for conclusive evidence, but it appears the trend holds. One interesting observation of note is that golden colored dogs and yellow colored dogs are separated into two groups. At first glance it appears that yellow dogs are also very unlikely to be adopted, but when combined with golden dogs this trend disappears.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72c6c1d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172c6c1d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172c6c1d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172c6c1d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72c6c1d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72c6c1d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172c6c1d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172c6c1d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Interestingly enough, from this plot, it becomes evident that no single feature has an overwhelming impact on adoption speed. Those features with the highest impact are Breed, Gender, Age, and presence of a name.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we're mostly concerned with how each variable relates to adoption speed, only those relationships previously mentioned were investigated during machine learning and model development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172c6c1d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172c6c1d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72c6c1d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72c6c1d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172c6c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172c6c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172c6c1d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172c6c1d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172c6c1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172c6c1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172c6c1d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172c6c1d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172c6c1d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172c6c1d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172c6c1d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172c6c1d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172c6c1d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172c6c1d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172c6c1d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172c6c1d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172c6c1d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172c6c1d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172c6c1d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172c6c1d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172c6c1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172c6c1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172c6c1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172c6c1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172c6c1d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172c6c1d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172c6c1d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172c6c1d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172c6c1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172c6c1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172c6c1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172c6c1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172c6c1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172c6c1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a:solidFill>
                <a:srgbClr val="353744"/>
              </a:solidFill>
              <a:latin typeface="Proxima Nova"/>
              <a:ea typeface="Proxima Nova"/>
              <a:cs typeface="Proxima Nova"/>
              <a:sym typeface="Proxima Nova"/>
            </a:endParaRPr>
          </a:p>
          <a:p>
            <a:pPr indent="0" lvl="0" marL="0" rtl="0" algn="just">
              <a:spcBef>
                <a:spcPts val="0"/>
              </a:spcBef>
              <a:spcAft>
                <a:spcPts val="1000"/>
              </a:spcAft>
              <a:buClr>
                <a:schemeClr val="dk1"/>
              </a:buClr>
              <a:buSzPts val="1100"/>
              <a:buFont typeface="Arial"/>
              <a:buNone/>
            </a:pPr>
            <a:r>
              <a:rPr lang="en">
                <a:solidFill>
                  <a:srgbClr val="353744"/>
                </a:solidFill>
                <a:latin typeface="Proxima Nova"/>
                <a:ea typeface="Proxima Nova"/>
                <a:cs typeface="Proxima Nova"/>
                <a:sym typeface="Proxima Nova"/>
              </a:rPr>
              <a:t>When looking at the Kaggle dataset it quickly becomes apparent that a large number of dogs are also going unadopted, but not to the severity in the U.S. Approximately 30% of dogs go either unadopted or unreported as being adopted (Fig. 1, Page 4). As expected, a very low number of dogs are adopted on the same day they are listed, at 2.08%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172c6c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172c6c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353744"/>
                </a:solidFill>
                <a:latin typeface="Proxima Nova"/>
                <a:ea typeface="Proxima Nova"/>
                <a:cs typeface="Proxima Nova"/>
                <a:sym typeface="Proxima Nova"/>
              </a:rPr>
              <a:t>Of these animals adopted, the younger dogs are adopted more quickly than the senior, which is consistent with expectations.  Statistical testing confirms that there is a relationship between age and adoption speed at a significance level of 95%. Particularly interesting is how strikingly evident the unadoption rate for senior animals is. As expected, puppies tend to be a pretty hot commodity. </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172c6c1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172c6c1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lang="en">
                <a:solidFill>
                  <a:srgbClr val="353744"/>
                </a:solidFill>
                <a:latin typeface="Proxima Nova"/>
                <a:ea typeface="Proxima Nova"/>
                <a:cs typeface="Proxima Nova"/>
                <a:sym typeface="Proxima Nova"/>
              </a:rPr>
              <a:t>When it comes to names and appearance, dogs that have already been given a name tend to be adopted more quickly in the U.S. It’s possible that the presence of a name indicates the dog’s history is known, and it gives a sense of personality. First, the names listed in the dataset were explored to see what were the most popular names, and if they had any bearing on adoption speed. Most often, the color of the animal was its name, with the most popular names in this dataset being “Blackie”, “Brownie”, “Baby” and “Lucky”. Statistical testing showed that the specific name of an animal is independent of adoption speed.  However, the presence of a name did matter, and tested as being statistically related to adoption speed</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172c6c1d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172c6c1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Clr>
                <a:schemeClr val="dk1"/>
              </a:buClr>
              <a:buSzPts val="1100"/>
              <a:buFont typeface="Arial"/>
              <a:buNone/>
            </a:pPr>
            <a:r>
              <a:rPr lang="en">
                <a:solidFill>
                  <a:srgbClr val="353744"/>
                </a:solidFill>
                <a:latin typeface="Proxima Nova"/>
                <a:ea typeface="Proxima Nova"/>
                <a:cs typeface="Proxima Nova"/>
                <a:sym typeface="Proxima Nova"/>
              </a:rPr>
              <a:t>When it comes to breed choices in the U.S., purebred dogs tend to be more popular. Particularly when it comes to labradors and other hunting dogs. The data set seems to demonstrate that in Malaysia this is not the case, with mixed breed dogs being more popular (image to right). This may be due to the availability of mixed breed dogs being higher.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github.com/CJEJansson/Springboard_Projects/tree/master/A%20Home%20for%20All" TargetMode="Externa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c/petfinder-adoption-prediction"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Home for All</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Utilizing the Kaggle PetFinder Adoption Competition to </a:t>
            </a:r>
            <a:r>
              <a:rPr lang="en"/>
              <a:t>Strategize</a:t>
            </a:r>
            <a:r>
              <a:rPr lang="en"/>
              <a:t> Animal Intake </a:t>
            </a:r>
            <a:endParaRPr sz="1900"/>
          </a:p>
          <a:p>
            <a:pPr indent="0" lvl="0" marL="0" rtl="0" algn="l">
              <a:spcBef>
                <a:spcPts val="1000"/>
              </a:spcBef>
              <a:spcAft>
                <a:spcPts val="0"/>
              </a:spcAft>
              <a:buNone/>
            </a:pPr>
            <a:r>
              <a:rPr lang="en" sz="1900"/>
              <a:t>Caitlin Janson</a:t>
            </a:r>
            <a:endParaRPr sz="1900"/>
          </a:p>
          <a:p>
            <a:pPr indent="0" lvl="0" marL="0" rtl="0" algn="l">
              <a:spcBef>
                <a:spcPts val="1000"/>
              </a:spcBef>
              <a:spcAft>
                <a:spcPts val="0"/>
              </a:spcAft>
              <a:buNone/>
            </a:pPr>
            <a:r>
              <a:rPr lang="en" sz="1900"/>
              <a:t>December 14, 2020</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3">
            <a:alphaModFix/>
          </a:blip>
          <a:srcRect b="-3401" l="0" r="-3401" t="0"/>
          <a:stretch/>
        </p:blipFill>
        <p:spPr>
          <a:xfrm>
            <a:off x="1233950" y="0"/>
            <a:ext cx="6675166" cy="5143500"/>
          </a:xfrm>
          <a:prstGeom prst="rect">
            <a:avLst/>
          </a:prstGeom>
          <a:noFill/>
          <a:ln>
            <a:noFill/>
          </a:ln>
        </p:spPr>
      </p:pic>
      <p:sp>
        <p:nvSpPr>
          <p:cNvPr id="116" name="Google Shape;116;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Adult Size</a:t>
            </a:r>
            <a:endParaRPr/>
          </a:p>
        </p:txBody>
      </p:sp>
      <p:pic>
        <p:nvPicPr>
          <p:cNvPr id="122" name="Google Shape;122;p23"/>
          <p:cNvPicPr preferRelativeResize="0"/>
          <p:nvPr/>
        </p:nvPicPr>
        <p:blipFill>
          <a:blip r:embed="rId3">
            <a:alphaModFix/>
          </a:blip>
          <a:stretch>
            <a:fillRect/>
          </a:stretch>
        </p:blipFill>
        <p:spPr>
          <a:xfrm>
            <a:off x="311700" y="1437893"/>
            <a:ext cx="3999900" cy="2845566"/>
          </a:xfrm>
          <a:prstGeom prst="rect">
            <a:avLst/>
          </a:prstGeom>
          <a:noFill/>
          <a:ln>
            <a:noFill/>
          </a:ln>
        </p:spPr>
      </p:pic>
      <p:pic>
        <p:nvPicPr>
          <p:cNvPr id="123" name="Google Shape;123;p23"/>
          <p:cNvPicPr preferRelativeResize="0"/>
          <p:nvPr/>
        </p:nvPicPr>
        <p:blipFill rotWithShape="1">
          <a:blip r:embed="rId4">
            <a:alphaModFix/>
          </a:blip>
          <a:srcRect b="-2218" l="0" r="0" t="0"/>
          <a:stretch/>
        </p:blipFill>
        <p:spPr>
          <a:xfrm>
            <a:off x="4832400" y="1395438"/>
            <a:ext cx="3999900" cy="2930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Fur Length</a:t>
            </a:r>
            <a:endParaRPr/>
          </a:p>
        </p:txBody>
      </p:sp>
      <p:pic>
        <p:nvPicPr>
          <p:cNvPr id="129" name="Google Shape;129;p24"/>
          <p:cNvPicPr preferRelativeResize="0"/>
          <p:nvPr/>
        </p:nvPicPr>
        <p:blipFill>
          <a:blip r:embed="rId3">
            <a:alphaModFix/>
          </a:blip>
          <a:stretch>
            <a:fillRect/>
          </a:stretch>
        </p:blipFill>
        <p:spPr>
          <a:xfrm>
            <a:off x="311700" y="1501913"/>
            <a:ext cx="3999900" cy="2754510"/>
          </a:xfrm>
          <a:prstGeom prst="rect">
            <a:avLst/>
          </a:prstGeom>
          <a:noFill/>
          <a:ln>
            <a:noFill/>
          </a:ln>
        </p:spPr>
      </p:pic>
      <p:pic>
        <p:nvPicPr>
          <p:cNvPr id="130" name="Google Shape;130;p24"/>
          <p:cNvPicPr preferRelativeResize="0"/>
          <p:nvPr/>
        </p:nvPicPr>
        <p:blipFill>
          <a:blip r:embed="rId4">
            <a:alphaModFix/>
          </a:blip>
          <a:stretch>
            <a:fillRect/>
          </a:stretch>
        </p:blipFill>
        <p:spPr>
          <a:xfrm>
            <a:off x="4832400" y="1600200"/>
            <a:ext cx="3999900" cy="25579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Color</a:t>
            </a:r>
            <a:endParaRPr/>
          </a:p>
        </p:txBody>
      </p:sp>
      <p:sp>
        <p:nvSpPr>
          <p:cNvPr id="136" name="Google Shape;136;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311700" y="1404338"/>
            <a:ext cx="3999900" cy="2912679"/>
          </a:xfrm>
          <a:prstGeom prst="rect">
            <a:avLst/>
          </a:prstGeom>
          <a:noFill/>
          <a:ln>
            <a:noFill/>
          </a:ln>
        </p:spPr>
      </p:pic>
      <p:pic>
        <p:nvPicPr>
          <p:cNvPr id="138" name="Google Shape;138;p25"/>
          <p:cNvPicPr preferRelativeResize="0"/>
          <p:nvPr/>
        </p:nvPicPr>
        <p:blipFill>
          <a:blip r:embed="rId4">
            <a:alphaModFix/>
          </a:blip>
          <a:stretch>
            <a:fillRect/>
          </a:stretch>
        </p:blipFill>
        <p:spPr>
          <a:xfrm>
            <a:off x="4832400" y="1152475"/>
            <a:ext cx="3999900" cy="36112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The Listing</a:t>
            </a:r>
            <a:endParaRPr/>
          </a:p>
        </p:txBody>
      </p:sp>
      <p:pic>
        <p:nvPicPr>
          <p:cNvPr id="144" name="Google Shape;144;p26"/>
          <p:cNvPicPr preferRelativeResize="0"/>
          <p:nvPr/>
        </p:nvPicPr>
        <p:blipFill>
          <a:blip r:embed="rId3">
            <a:alphaModFix/>
          </a:blip>
          <a:stretch>
            <a:fillRect/>
          </a:stretch>
        </p:blipFill>
        <p:spPr>
          <a:xfrm>
            <a:off x="234275" y="1507363"/>
            <a:ext cx="3999900" cy="2738186"/>
          </a:xfrm>
          <a:prstGeom prst="rect">
            <a:avLst/>
          </a:prstGeom>
          <a:noFill/>
          <a:ln>
            <a:noFill/>
          </a:ln>
        </p:spPr>
      </p:pic>
      <p:pic>
        <p:nvPicPr>
          <p:cNvPr id="145" name="Google Shape;145;p26"/>
          <p:cNvPicPr preferRelativeResize="0"/>
          <p:nvPr/>
        </p:nvPicPr>
        <p:blipFill>
          <a:blip r:embed="rId4">
            <a:alphaModFix/>
          </a:blip>
          <a:stretch>
            <a:fillRect/>
          </a:stretch>
        </p:blipFill>
        <p:spPr>
          <a:xfrm>
            <a:off x="4832400" y="1453663"/>
            <a:ext cx="3999900" cy="2791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Fee</a:t>
            </a:r>
            <a:endParaRPr/>
          </a:p>
        </p:txBody>
      </p:sp>
      <p:pic>
        <p:nvPicPr>
          <p:cNvPr id="151" name="Google Shape;151;p27"/>
          <p:cNvPicPr preferRelativeResize="0"/>
          <p:nvPr/>
        </p:nvPicPr>
        <p:blipFill>
          <a:blip r:embed="rId3">
            <a:alphaModFix/>
          </a:blip>
          <a:stretch>
            <a:fillRect/>
          </a:stretch>
        </p:blipFill>
        <p:spPr>
          <a:xfrm>
            <a:off x="1910053" y="1068425"/>
            <a:ext cx="5036284" cy="349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Health </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Health trends have less effect on adoption speed </a:t>
            </a:r>
            <a:endParaRPr sz="1600"/>
          </a:p>
          <a:p>
            <a:pPr indent="-304800" lvl="1" marL="914400" rtl="0" algn="l">
              <a:spcBef>
                <a:spcPts val="0"/>
              </a:spcBef>
              <a:spcAft>
                <a:spcPts val="0"/>
              </a:spcAft>
              <a:buSzPts val="1200"/>
              <a:buChar char="○"/>
            </a:pPr>
            <a:r>
              <a:rPr lang="en" sz="1200"/>
              <a:t>Puppies medical history has a large effect on how health relates to adoption speed</a:t>
            </a:r>
            <a:endParaRPr sz="1200"/>
          </a:p>
          <a:p>
            <a:pPr indent="-330200" lvl="0" marL="457200" rtl="0" algn="l">
              <a:spcBef>
                <a:spcPts val="0"/>
              </a:spcBef>
              <a:spcAft>
                <a:spcPts val="0"/>
              </a:spcAft>
              <a:buSzPts val="1600"/>
              <a:buChar char="●"/>
            </a:pPr>
            <a:r>
              <a:rPr lang="en" sz="1600"/>
              <a:t>When removing puppies from the dataset, health only matters for pre-existing medical conditions, which is unsurprising as every other health feature studied is changeable by a veterinarian</a:t>
            </a:r>
            <a:endParaRPr sz="1600"/>
          </a:p>
        </p:txBody>
      </p:sp>
      <p:pic>
        <p:nvPicPr>
          <p:cNvPr id="158" name="Google Shape;158;p28"/>
          <p:cNvPicPr preferRelativeResize="0"/>
          <p:nvPr/>
        </p:nvPicPr>
        <p:blipFill>
          <a:blip r:embed="rId3">
            <a:alphaModFix/>
          </a:blip>
          <a:stretch>
            <a:fillRect/>
          </a:stretch>
        </p:blipFill>
        <p:spPr>
          <a:xfrm>
            <a:off x="970525" y="2865275"/>
            <a:ext cx="3291750" cy="2194500"/>
          </a:xfrm>
          <a:prstGeom prst="rect">
            <a:avLst/>
          </a:prstGeom>
          <a:noFill/>
          <a:ln>
            <a:noFill/>
          </a:ln>
        </p:spPr>
      </p:pic>
      <p:pic>
        <p:nvPicPr>
          <p:cNvPr id="159" name="Google Shape;159;p28"/>
          <p:cNvPicPr preferRelativeResize="0"/>
          <p:nvPr/>
        </p:nvPicPr>
        <p:blipFill>
          <a:blip r:embed="rId4">
            <a:alphaModFix/>
          </a:blip>
          <a:stretch>
            <a:fillRect/>
          </a:stretch>
        </p:blipFill>
        <p:spPr>
          <a:xfrm>
            <a:off x="4784650" y="2865275"/>
            <a:ext cx="3141852" cy="219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Statistical Analysis</a:t>
            </a:r>
            <a:endParaRPr b="1"/>
          </a:p>
        </p:txBody>
      </p:sp>
      <p:pic>
        <p:nvPicPr>
          <p:cNvPr id="165" name="Google Shape;165;p29"/>
          <p:cNvPicPr preferRelativeResize="0"/>
          <p:nvPr/>
        </p:nvPicPr>
        <p:blipFill>
          <a:blip r:embed="rId3">
            <a:alphaModFix/>
          </a:blip>
          <a:stretch>
            <a:fillRect/>
          </a:stretch>
        </p:blipFill>
        <p:spPr>
          <a:xfrm>
            <a:off x="3069236" y="0"/>
            <a:ext cx="584616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Development </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30"/>
          <p:cNvPicPr preferRelativeResize="0"/>
          <p:nvPr/>
        </p:nvPicPr>
        <p:blipFill>
          <a:blip r:embed="rId3">
            <a:alphaModFix/>
          </a:blip>
          <a:stretch>
            <a:fillRect/>
          </a:stretch>
        </p:blipFill>
        <p:spPr>
          <a:xfrm>
            <a:off x="148475" y="1152475"/>
            <a:ext cx="8847048" cy="2981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pic>
        <p:nvPicPr>
          <p:cNvPr id="178" name="Google Shape;178;p31"/>
          <p:cNvPicPr preferRelativeResize="0"/>
          <p:nvPr/>
        </p:nvPicPr>
        <p:blipFill>
          <a:blip r:embed="rId3">
            <a:alphaModFix/>
          </a:blip>
          <a:stretch>
            <a:fillRect/>
          </a:stretch>
        </p:blipFill>
        <p:spPr>
          <a:xfrm>
            <a:off x="311700" y="1152475"/>
            <a:ext cx="8337009"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65" name="Google Shape;65;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Problem Statement</a:t>
            </a:r>
            <a:endParaRPr/>
          </a:p>
          <a:p>
            <a:pPr indent="-342900" lvl="0" marL="457200" rtl="0" algn="l">
              <a:spcBef>
                <a:spcPts val="0"/>
              </a:spcBef>
              <a:spcAft>
                <a:spcPts val="0"/>
              </a:spcAft>
              <a:buSzPts val="1800"/>
              <a:buChar char="●"/>
            </a:pPr>
            <a:r>
              <a:rPr lang="en"/>
              <a:t>Dataset </a:t>
            </a:r>
            <a:endParaRPr/>
          </a:p>
          <a:p>
            <a:pPr indent="-342900" lvl="0" marL="457200" rtl="0" algn="l">
              <a:spcBef>
                <a:spcPts val="0"/>
              </a:spcBef>
              <a:spcAft>
                <a:spcPts val="0"/>
              </a:spcAft>
              <a:buSzPts val="1800"/>
              <a:buChar char="●"/>
            </a:pPr>
            <a:r>
              <a:rPr lang="en"/>
              <a:t>Exploratory Data Analysis</a:t>
            </a:r>
            <a:endParaRPr/>
          </a:p>
          <a:p>
            <a:pPr indent="-342900" lvl="0" marL="457200" rtl="0" algn="l">
              <a:spcBef>
                <a:spcPts val="0"/>
              </a:spcBef>
              <a:spcAft>
                <a:spcPts val="0"/>
              </a:spcAft>
              <a:buSzPts val="1800"/>
              <a:buChar char="●"/>
            </a:pPr>
            <a:r>
              <a:rPr lang="en"/>
              <a:t>Statistical Analysis</a:t>
            </a:r>
            <a:endParaRPr/>
          </a:p>
          <a:p>
            <a:pPr indent="-342900" lvl="0" marL="457200" rtl="0" algn="l">
              <a:spcBef>
                <a:spcPts val="0"/>
              </a:spcBef>
              <a:spcAft>
                <a:spcPts val="0"/>
              </a:spcAft>
              <a:buSzPts val="1800"/>
              <a:buChar char="●"/>
            </a:pPr>
            <a:r>
              <a:rPr lang="en"/>
              <a:t>Model Development and Results</a:t>
            </a:r>
            <a:endParaRPr/>
          </a:p>
          <a:p>
            <a:pPr indent="-342900" lvl="0" marL="457200" rtl="0" algn="l">
              <a:spcBef>
                <a:spcPts val="0"/>
              </a:spcBef>
              <a:spcAft>
                <a:spcPts val="0"/>
              </a:spcAft>
              <a:buSzPts val="1800"/>
              <a:buChar char="●"/>
            </a:pPr>
            <a:r>
              <a:rPr lang="en"/>
              <a:t>Recommendations </a:t>
            </a:r>
            <a:endParaRPr/>
          </a:p>
          <a:p>
            <a:pPr indent="-342900" lvl="0" marL="457200" rtl="0" algn="l">
              <a:spcBef>
                <a:spcPts val="0"/>
              </a:spcBef>
              <a:spcAft>
                <a:spcPts val="0"/>
              </a:spcAft>
              <a:buSzPts val="1800"/>
              <a:buChar char="●"/>
            </a:pPr>
            <a:r>
              <a:rPr lang="en"/>
              <a:t>Dataset limitations</a:t>
            </a:r>
            <a:endParaRPr/>
          </a:p>
          <a:p>
            <a:pPr indent="-342900" lvl="0" marL="457200" rtl="0" algn="l">
              <a:spcBef>
                <a:spcPts val="0"/>
              </a:spcBef>
              <a:spcAft>
                <a:spcPts val="0"/>
              </a:spcAft>
              <a:buSzPts val="1800"/>
              <a:buChar char="●"/>
            </a:pPr>
            <a:r>
              <a:rPr lang="en"/>
              <a:t>Opportunities for 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a:t>
            </a:r>
            <a:r>
              <a:rPr lang="en"/>
              <a:t> Regression - No Same Day Adoptions</a:t>
            </a:r>
            <a:endParaRPr/>
          </a:p>
        </p:txBody>
      </p:sp>
      <p:pic>
        <p:nvPicPr>
          <p:cNvPr id="184" name="Google Shape;184;p32"/>
          <p:cNvPicPr preferRelativeResize="0"/>
          <p:nvPr/>
        </p:nvPicPr>
        <p:blipFill>
          <a:blip r:embed="rId3">
            <a:alphaModFix/>
          </a:blip>
          <a:stretch>
            <a:fillRect/>
          </a:stretch>
        </p:blipFill>
        <p:spPr>
          <a:xfrm>
            <a:off x="152400" y="1220825"/>
            <a:ext cx="8839199" cy="35574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a:t>
            </a:r>
            <a:endParaRPr/>
          </a:p>
        </p:txBody>
      </p:sp>
      <p:pic>
        <p:nvPicPr>
          <p:cNvPr id="190" name="Google Shape;190;p33"/>
          <p:cNvPicPr preferRelativeResize="0"/>
          <p:nvPr/>
        </p:nvPicPr>
        <p:blipFill>
          <a:blip r:embed="rId3">
            <a:alphaModFix/>
          </a:blip>
          <a:stretch>
            <a:fillRect/>
          </a:stretch>
        </p:blipFill>
        <p:spPr>
          <a:xfrm>
            <a:off x="311700" y="1493825"/>
            <a:ext cx="4095750" cy="2733675"/>
          </a:xfrm>
          <a:prstGeom prst="rect">
            <a:avLst/>
          </a:prstGeom>
          <a:noFill/>
          <a:ln>
            <a:noFill/>
          </a:ln>
        </p:spPr>
      </p:pic>
      <p:pic>
        <p:nvPicPr>
          <p:cNvPr id="191" name="Google Shape;191;p33"/>
          <p:cNvPicPr preferRelativeResize="0"/>
          <p:nvPr/>
        </p:nvPicPr>
        <p:blipFill>
          <a:blip r:embed="rId4">
            <a:alphaModFix/>
          </a:blip>
          <a:stretch>
            <a:fillRect/>
          </a:stretch>
        </p:blipFill>
        <p:spPr>
          <a:xfrm>
            <a:off x="4793700" y="1493813"/>
            <a:ext cx="4038600" cy="273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Classification</a:t>
            </a:r>
            <a:endParaRPr/>
          </a:p>
        </p:txBody>
      </p:sp>
      <p:pic>
        <p:nvPicPr>
          <p:cNvPr id="197" name="Google Shape;197;p34"/>
          <p:cNvPicPr preferRelativeResize="0"/>
          <p:nvPr/>
        </p:nvPicPr>
        <p:blipFill>
          <a:blip r:embed="rId3">
            <a:alphaModFix/>
          </a:blip>
          <a:stretch>
            <a:fillRect/>
          </a:stretch>
        </p:blipFill>
        <p:spPr>
          <a:xfrm>
            <a:off x="297100" y="1508125"/>
            <a:ext cx="4029075" cy="2705100"/>
          </a:xfrm>
          <a:prstGeom prst="rect">
            <a:avLst/>
          </a:prstGeom>
          <a:noFill/>
          <a:ln>
            <a:noFill/>
          </a:ln>
        </p:spPr>
      </p:pic>
      <p:pic>
        <p:nvPicPr>
          <p:cNvPr id="198" name="Google Shape;198;p34"/>
          <p:cNvPicPr preferRelativeResize="0"/>
          <p:nvPr/>
        </p:nvPicPr>
        <p:blipFill>
          <a:blip r:embed="rId4">
            <a:alphaModFix/>
          </a:blip>
          <a:stretch>
            <a:fillRect/>
          </a:stretch>
        </p:blipFill>
        <p:spPr>
          <a:xfrm>
            <a:off x="4879425" y="1546225"/>
            <a:ext cx="3952875"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 Neighbors</a:t>
            </a:r>
            <a:endParaRPr/>
          </a:p>
        </p:txBody>
      </p:sp>
      <p:pic>
        <p:nvPicPr>
          <p:cNvPr id="204" name="Google Shape;204;p35"/>
          <p:cNvPicPr preferRelativeResize="0"/>
          <p:nvPr/>
        </p:nvPicPr>
        <p:blipFill>
          <a:blip r:embed="rId3">
            <a:alphaModFix/>
          </a:blip>
          <a:stretch>
            <a:fillRect/>
          </a:stretch>
        </p:blipFill>
        <p:spPr>
          <a:xfrm>
            <a:off x="311700" y="1512875"/>
            <a:ext cx="4248150" cy="2695575"/>
          </a:xfrm>
          <a:prstGeom prst="rect">
            <a:avLst/>
          </a:prstGeom>
          <a:noFill/>
          <a:ln>
            <a:noFill/>
          </a:ln>
        </p:spPr>
      </p:pic>
      <p:pic>
        <p:nvPicPr>
          <p:cNvPr id="205" name="Google Shape;205;p35"/>
          <p:cNvPicPr preferRelativeResize="0"/>
          <p:nvPr/>
        </p:nvPicPr>
        <p:blipFill>
          <a:blip r:embed="rId4">
            <a:alphaModFix/>
          </a:blip>
          <a:stretch>
            <a:fillRect/>
          </a:stretch>
        </p:blipFill>
        <p:spPr>
          <a:xfrm>
            <a:off x="4748975" y="1474788"/>
            <a:ext cx="4305300" cy="277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a:t>
            </a:r>
            <a:endParaRPr/>
          </a:p>
        </p:txBody>
      </p:sp>
      <p:pic>
        <p:nvPicPr>
          <p:cNvPr id="211" name="Google Shape;211;p36"/>
          <p:cNvPicPr preferRelativeResize="0"/>
          <p:nvPr/>
        </p:nvPicPr>
        <p:blipFill>
          <a:blip r:embed="rId3">
            <a:alphaModFix/>
          </a:blip>
          <a:stretch>
            <a:fillRect/>
          </a:stretch>
        </p:blipFill>
        <p:spPr>
          <a:xfrm>
            <a:off x="311700" y="1374775"/>
            <a:ext cx="4095750" cy="2667000"/>
          </a:xfrm>
          <a:prstGeom prst="rect">
            <a:avLst/>
          </a:prstGeom>
          <a:noFill/>
          <a:ln>
            <a:noFill/>
          </a:ln>
        </p:spPr>
      </p:pic>
      <p:pic>
        <p:nvPicPr>
          <p:cNvPr id="212" name="Google Shape;212;p36"/>
          <p:cNvPicPr preferRelativeResize="0"/>
          <p:nvPr/>
        </p:nvPicPr>
        <p:blipFill>
          <a:blip r:embed="rId4">
            <a:alphaModFix/>
          </a:blip>
          <a:stretch>
            <a:fillRect/>
          </a:stretch>
        </p:blipFill>
        <p:spPr>
          <a:xfrm>
            <a:off x="4832400" y="1341425"/>
            <a:ext cx="4057650" cy="2733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 GBM - Features Analysis</a:t>
            </a:r>
            <a:endParaRPr/>
          </a:p>
        </p:txBody>
      </p:sp>
      <p:pic>
        <p:nvPicPr>
          <p:cNvPr id="218" name="Google Shape;218;p37"/>
          <p:cNvPicPr preferRelativeResize="0"/>
          <p:nvPr/>
        </p:nvPicPr>
        <p:blipFill>
          <a:blip r:embed="rId3">
            <a:alphaModFix/>
          </a:blip>
          <a:stretch>
            <a:fillRect/>
          </a:stretch>
        </p:blipFill>
        <p:spPr>
          <a:xfrm>
            <a:off x="1253238" y="1152475"/>
            <a:ext cx="6637525" cy="3792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 GBM</a:t>
            </a:r>
            <a:endParaRPr/>
          </a:p>
        </p:txBody>
      </p:sp>
      <p:pic>
        <p:nvPicPr>
          <p:cNvPr id="224" name="Google Shape;224;p38"/>
          <p:cNvPicPr preferRelativeResize="0"/>
          <p:nvPr/>
        </p:nvPicPr>
        <p:blipFill>
          <a:blip r:embed="rId3">
            <a:alphaModFix/>
          </a:blip>
          <a:stretch>
            <a:fillRect/>
          </a:stretch>
        </p:blipFill>
        <p:spPr>
          <a:xfrm>
            <a:off x="311700" y="1461000"/>
            <a:ext cx="4038600" cy="2686050"/>
          </a:xfrm>
          <a:prstGeom prst="rect">
            <a:avLst/>
          </a:prstGeom>
          <a:noFill/>
          <a:ln>
            <a:noFill/>
          </a:ln>
        </p:spPr>
      </p:pic>
      <p:pic>
        <p:nvPicPr>
          <p:cNvPr id="225" name="Google Shape;225;p38"/>
          <p:cNvPicPr preferRelativeResize="0"/>
          <p:nvPr/>
        </p:nvPicPr>
        <p:blipFill>
          <a:blip r:embed="rId4">
            <a:alphaModFix/>
          </a:blip>
          <a:stretch>
            <a:fillRect/>
          </a:stretch>
        </p:blipFill>
        <p:spPr>
          <a:xfrm>
            <a:off x="4831800" y="1441950"/>
            <a:ext cx="4000500" cy="272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All Pets </a:t>
            </a:r>
            <a:endParaRPr/>
          </a:p>
        </p:txBody>
      </p:sp>
      <p:pic>
        <p:nvPicPr>
          <p:cNvPr id="231" name="Google Shape;231;p39"/>
          <p:cNvPicPr preferRelativeResize="0"/>
          <p:nvPr/>
        </p:nvPicPr>
        <p:blipFill>
          <a:blip r:embed="rId3">
            <a:alphaModFix/>
          </a:blip>
          <a:stretch>
            <a:fillRect/>
          </a:stretch>
        </p:blipFill>
        <p:spPr>
          <a:xfrm>
            <a:off x="723900" y="1068413"/>
            <a:ext cx="7696200" cy="3724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 No Same Day Adoptions</a:t>
            </a:r>
            <a:endParaRPr/>
          </a:p>
        </p:txBody>
      </p:sp>
      <p:pic>
        <p:nvPicPr>
          <p:cNvPr id="237" name="Google Shape;237;p40"/>
          <p:cNvPicPr preferRelativeResize="0"/>
          <p:nvPr/>
        </p:nvPicPr>
        <p:blipFill>
          <a:blip r:embed="rId3">
            <a:alphaModFix/>
          </a:blip>
          <a:stretch>
            <a:fillRect/>
          </a:stretch>
        </p:blipFill>
        <p:spPr>
          <a:xfrm>
            <a:off x="771525" y="1127025"/>
            <a:ext cx="7600950" cy="361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43" name="Google Shape;24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Focus more on which rescue has success with adopting out a specific type/breed of animal</a:t>
            </a:r>
            <a:endParaRPr sz="1500"/>
          </a:p>
          <a:p>
            <a:pPr indent="-323850" lvl="0" marL="457200" marR="0" rtl="0" algn="l">
              <a:lnSpc>
                <a:spcPct val="115000"/>
              </a:lnSpc>
              <a:spcBef>
                <a:spcPts val="0"/>
              </a:spcBef>
              <a:spcAft>
                <a:spcPts val="0"/>
              </a:spcAft>
              <a:buSzPts val="1500"/>
              <a:buAutoNum type="arabicPeriod"/>
            </a:pPr>
            <a:r>
              <a:rPr lang="en" sz="1500"/>
              <a:t>The best chance of predicting a same day adoption is to use the logistic regression model using a liblinear solver.</a:t>
            </a:r>
            <a:endParaRPr sz="1500"/>
          </a:p>
          <a:p>
            <a:pPr indent="-323850" lvl="0" marL="457200" marR="0" rtl="0" algn="l">
              <a:lnSpc>
                <a:spcPct val="115000"/>
              </a:lnSpc>
              <a:spcBef>
                <a:spcPts val="0"/>
              </a:spcBef>
              <a:spcAft>
                <a:spcPts val="0"/>
              </a:spcAft>
              <a:buSzPts val="1500"/>
              <a:buAutoNum type="arabicPeriod"/>
            </a:pPr>
            <a:r>
              <a:rPr lang="en" sz="1500"/>
              <a:t>The second step in analyzing a new pet during intake should be to  run LinearSVC, and keep those pets who will be adopted in the first month if capacity is available.</a:t>
            </a:r>
            <a:endParaRPr sz="1500"/>
          </a:p>
          <a:p>
            <a:pPr indent="-323850" lvl="0" marL="457200" marR="0" rtl="0" algn="l">
              <a:lnSpc>
                <a:spcPct val="115000"/>
              </a:lnSpc>
              <a:spcBef>
                <a:spcPts val="0"/>
              </a:spcBef>
              <a:spcAft>
                <a:spcPts val="0"/>
              </a:spcAft>
              <a:buSzPts val="1500"/>
              <a:buAutoNum type="arabicPeriod"/>
            </a:pPr>
            <a:r>
              <a:rPr lang="en" sz="1500"/>
              <a:t>To determine those pets who will require a more medium duration stays (&lt;90 days), utilize the Naive Bayes model </a:t>
            </a:r>
            <a:endParaRPr sz="1500"/>
          </a:p>
          <a:p>
            <a:pPr indent="-323850" lvl="0" marL="457200" marR="0" rtl="0" algn="l">
              <a:lnSpc>
                <a:spcPct val="115000"/>
              </a:lnSpc>
              <a:spcBef>
                <a:spcPts val="0"/>
              </a:spcBef>
              <a:spcAft>
                <a:spcPts val="0"/>
              </a:spcAft>
              <a:buSzPts val="1500"/>
              <a:buAutoNum type="arabicPeriod"/>
            </a:pPr>
            <a:r>
              <a:rPr lang="en" sz="1500"/>
              <a:t>To predict those pets who will require long term care, and possibly rehoming to an more targeted rescue, specialized training, etc. utilize the following models: SVC, kNN, Random Forest, or Light GBM.</a:t>
            </a:r>
            <a:endParaRPr sz="1500"/>
          </a:p>
          <a:p>
            <a:pPr indent="-323850" lvl="0" marL="457200" marR="0" rtl="0" algn="l">
              <a:lnSpc>
                <a:spcPct val="115000"/>
              </a:lnSpc>
              <a:spcBef>
                <a:spcPts val="0"/>
              </a:spcBef>
              <a:spcAft>
                <a:spcPts val="0"/>
              </a:spcAft>
              <a:buSzPts val="1500"/>
              <a:buAutoNum type="arabicPeriod"/>
            </a:pPr>
            <a:r>
              <a:rPr lang="en" sz="1500"/>
              <a:t>An averaged prediction for all models can also be utilized.</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shelters are overpopulated and it seems nothing is working! The client needs to know how can they capitalized on trends to develop a more strategic business plan for adopting out a pet without:</a:t>
            </a:r>
            <a:endParaRPr/>
          </a:p>
          <a:p>
            <a:pPr indent="-330200" lvl="1" marL="914400" rtl="0" algn="l">
              <a:spcBef>
                <a:spcPts val="1600"/>
              </a:spcBef>
              <a:spcAft>
                <a:spcPts val="0"/>
              </a:spcAft>
              <a:buSzPts val="1600"/>
              <a:buChar char="○"/>
            </a:pPr>
            <a:r>
              <a:rPr lang="en" sz="1600"/>
              <a:t>Bothering with “Marketed” descriptions resulting in disappointment and pet returns</a:t>
            </a:r>
            <a:endParaRPr sz="1600"/>
          </a:p>
          <a:p>
            <a:pPr indent="-330200" lvl="1" marL="914400" rtl="0" algn="l">
              <a:spcBef>
                <a:spcPts val="0"/>
              </a:spcBef>
              <a:spcAft>
                <a:spcPts val="0"/>
              </a:spcAft>
              <a:buSzPts val="1600"/>
              <a:buChar char="○"/>
            </a:pPr>
            <a:r>
              <a:rPr lang="en" sz="1600"/>
              <a:t>Taking the wrong pets to events when they’ll be adopted even with minimal exposure</a:t>
            </a:r>
            <a:endParaRPr sz="1600"/>
          </a:p>
          <a:p>
            <a:pPr indent="-330200" lvl="1" marL="914400" rtl="0" algn="l">
              <a:spcBef>
                <a:spcPts val="0"/>
              </a:spcBef>
              <a:spcAft>
                <a:spcPts val="0"/>
              </a:spcAft>
              <a:buSzPts val="1600"/>
              <a:buChar char="○"/>
            </a:pPr>
            <a:r>
              <a:rPr lang="en" sz="1600"/>
              <a:t>Long term foster fees when a pet could be transferred to a different rescue and be adopted in under 90 days</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Limitations</a:t>
            </a:r>
            <a:endParaRPr/>
          </a:p>
        </p:txBody>
      </p:sp>
      <p:sp>
        <p:nvSpPr>
          <p:cNvPr id="249" name="Google Shape;24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SzPts val="1500"/>
              <a:buAutoNum type="arabicPeriod"/>
            </a:pPr>
            <a:r>
              <a:rPr lang="en" sz="1500"/>
              <a:t>Understanding interactions between listings opening and closure- how is “adoption speed” defined. Are animals that go unadopted simply not updated listings? </a:t>
            </a:r>
            <a:endParaRPr sz="1500"/>
          </a:p>
          <a:p>
            <a:pPr indent="-323850" lvl="0" marL="457200" marR="0" rtl="0" algn="l">
              <a:lnSpc>
                <a:spcPct val="115000"/>
              </a:lnSpc>
              <a:spcBef>
                <a:spcPts val="0"/>
              </a:spcBef>
              <a:spcAft>
                <a:spcPts val="0"/>
              </a:spcAft>
              <a:buSzPts val="1500"/>
              <a:buAutoNum type="arabicPeriod"/>
            </a:pPr>
            <a:r>
              <a:rPr lang="en" sz="1500"/>
              <a:t>Understanding how unique identifiers are assigned - is it possible for a pet to change rescues and have multiple listings for the same animal with different outcomes?</a:t>
            </a:r>
            <a:endParaRPr sz="1500"/>
          </a:p>
          <a:p>
            <a:pPr indent="-323850" lvl="0" marL="457200" marR="0" rtl="0" algn="l">
              <a:lnSpc>
                <a:spcPct val="115000"/>
              </a:lnSpc>
              <a:spcBef>
                <a:spcPts val="0"/>
              </a:spcBef>
              <a:spcAft>
                <a:spcPts val="0"/>
              </a:spcAft>
              <a:buSzPts val="1500"/>
              <a:buAutoNum type="arabicPeriod"/>
            </a:pPr>
            <a:r>
              <a:rPr lang="en" sz="1500"/>
              <a:t>Understanding how breed is determined for listings - is it appearance based or DNA based?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 for Future Work</a:t>
            </a:r>
            <a:endParaRPr/>
          </a:p>
        </p:txBody>
      </p:sp>
      <p:sp>
        <p:nvSpPr>
          <p:cNvPr id="255" name="Google Shape;25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Repeat with pull from US PetFinder API and compare relationships</a:t>
            </a:r>
            <a:endParaRPr/>
          </a:p>
          <a:p>
            <a:pPr indent="-342900" lvl="0" marL="457200" rtl="0" algn="l">
              <a:spcBef>
                <a:spcPts val="0"/>
              </a:spcBef>
              <a:spcAft>
                <a:spcPts val="0"/>
              </a:spcAft>
              <a:buSzPts val="1800"/>
              <a:buAutoNum type="arabicPeriod"/>
            </a:pPr>
            <a:r>
              <a:rPr lang="en"/>
              <a:t>Explore rescuer specific models for each agency</a:t>
            </a:r>
            <a:endParaRPr/>
          </a:p>
          <a:p>
            <a:pPr indent="-342900" lvl="0" marL="457200" rtl="0" algn="l">
              <a:spcBef>
                <a:spcPts val="0"/>
              </a:spcBef>
              <a:spcAft>
                <a:spcPts val="0"/>
              </a:spcAft>
              <a:buSzPts val="1800"/>
              <a:buAutoNum type="arabicPeriod"/>
            </a:pPr>
            <a:r>
              <a:rPr lang="en"/>
              <a:t>Explore different relationships within the data - breed, description, etc.</a:t>
            </a:r>
            <a:endParaRPr/>
          </a:p>
          <a:p>
            <a:pPr indent="-342900" lvl="0" marL="457200" rtl="0" algn="l">
              <a:spcBef>
                <a:spcPts val="0"/>
              </a:spcBef>
              <a:spcAft>
                <a:spcPts val="0"/>
              </a:spcAft>
              <a:buSzPts val="1800"/>
              <a:buAutoNum type="arabicPeriod"/>
            </a:pPr>
            <a:r>
              <a:rPr lang="en"/>
              <a:t>Explore area statistics and correlate to data: state legal policies with regards to animals, economic and housing statistics</a:t>
            </a:r>
            <a:endParaRPr/>
          </a:p>
          <a:p>
            <a:pPr indent="-342900" lvl="0" marL="457200" rtl="0" algn="l">
              <a:spcBef>
                <a:spcPts val="0"/>
              </a:spcBef>
              <a:spcAft>
                <a:spcPts val="0"/>
              </a:spcAft>
              <a:buSzPts val="1800"/>
              <a:buAutoNum type="arabicPeriod"/>
            </a:pPr>
            <a:r>
              <a:rPr lang="en"/>
              <a:t>Develop a model to reliably clean the “name” feature for application acros the entire dataset </a:t>
            </a:r>
            <a:endParaRPr/>
          </a:p>
          <a:p>
            <a:pPr indent="-342900" lvl="0" marL="457200" rtl="0" algn="l">
              <a:spcBef>
                <a:spcPts val="0"/>
              </a:spcBef>
              <a:spcAft>
                <a:spcPts val="0"/>
              </a:spcAft>
              <a:buSzPts val="1800"/>
              <a:buAutoNum type="arabicPeriod"/>
            </a:pPr>
            <a:r>
              <a:rPr lang="en"/>
              <a:t>Expand to study effects and reactions with adoption for cats</a:t>
            </a:r>
            <a:endParaRPr/>
          </a:p>
          <a:p>
            <a:pPr indent="-342900" lvl="0" marL="457200" rtl="0" algn="l">
              <a:spcBef>
                <a:spcPts val="0"/>
              </a:spcBef>
              <a:spcAft>
                <a:spcPts val="0"/>
              </a:spcAft>
              <a:buSzPts val="1800"/>
              <a:buAutoNum type="arabicPeriod"/>
            </a:pPr>
            <a:r>
              <a:rPr lang="en"/>
              <a:t>Develop a predictor model based on location, rescue history, etc. to use fore ach pet’s intake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61" name="Google Shape;261;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Caitlin Jansson</a:t>
            </a:r>
            <a:endParaRPr b="1" sz="1600">
              <a:solidFill>
                <a:schemeClr val="dk2"/>
              </a:solidFill>
            </a:endParaRPr>
          </a:p>
          <a:p>
            <a:pPr indent="0" lvl="0" marL="0" rtl="0" algn="l">
              <a:spcBef>
                <a:spcPts val="0"/>
              </a:spcBef>
              <a:spcAft>
                <a:spcPts val="0"/>
              </a:spcAft>
              <a:buNone/>
            </a:pPr>
            <a:r>
              <a:rPr lang="en" sz="1600"/>
              <a:t>caitlinjejansson@gmail.com</a:t>
            </a:r>
            <a:endParaRPr sz="1600"/>
          </a:p>
          <a:p>
            <a:pPr indent="0" lvl="0" marL="0" rtl="0" algn="l">
              <a:spcBef>
                <a:spcPts val="0"/>
              </a:spcBef>
              <a:spcAft>
                <a:spcPts val="0"/>
              </a:spcAft>
              <a:buNone/>
            </a:pPr>
            <a:r>
              <a:rPr lang="en" sz="1600" u="sng">
                <a:solidFill>
                  <a:schemeClr val="hlink"/>
                </a:solidFill>
                <a:hlinkClick r:id="rId3"/>
              </a:rPr>
              <a:t>Project GitHub Repository </a:t>
            </a:r>
            <a:endParaRPr sz="1600"/>
          </a:p>
        </p:txBody>
      </p:sp>
      <p:sp>
        <p:nvSpPr>
          <p:cNvPr id="262" name="Google Shape;262;p44"/>
          <p:cNvSpPr/>
          <p:nvPr/>
        </p:nvSpPr>
        <p:spPr>
          <a:xfrm>
            <a:off x="3279450" y="-10750"/>
            <a:ext cx="58647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63" name="Google Shape;263;p44"/>
          <p:cNvPicPr preferRelativeResize="0"/>
          <p:nvPr/>
        </p:nvPicPr>
        <p:blipFill>
          <a:blip r:embed="rId4">
            <a:alphaModFix/>
          </a:blip>
          <a:stretch>
            <a:fillRect/>
          </a:stretch>
        </p:blipFill>
        <p:spPr>
          <a:xfrm>
            <a:off x="4282975" y="-10750"/>
            <a:ext cx="3857626"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utilizes the </a:t>
            </a:r>
            <a:r>
              <a:rPr lang="en" u="sng">
                <a:solidFill>
                  <a:schemeClr val="hlink"/>
                </a:solidFill>
                <a:hlinkClick r:id="rId3"/>
              </a:rPr>
              <a:t>Kaggle PetFinder Dataset</a:t>
            </a:r>
            <a:endParaRPr/>
          </a:p>
          <a:p>
            <a:pPr indent="-342900" lvl="0" marL="457200" rtl="0" algn="l">
              <a:spcBef>
                <a:spcPts val="1600"/>
              </a:spcBef>
              <a:spcAft>
                <a:spcPts val="0"/>
              </a:spcAft>
              <a:buSzPts val="1800"/>
              <a:buChar char="●"/>
            </a:pPr>
            <a:r>
              <a:rPr lang="en"/>
              <a:t>Targeted at increasing adoption speeds for homeless pets</a:t>
            </a:r>
            <a:endParaRPr/>
          </a:p>
          <a:p>
            <a:pPr indent="-342900" lvl="0" marL="457200" rtl="0" algn="l">
              <a:spcBef>
                <a:spcPts val="0"/>
              </a:spcBef>
              <a:spcAft>
                <a:spcPts val="0"/>
              </a:spcAft>
              <a:buSzPts val="1800"/>
              <a:buChar char="●"/>
            </a:pPr>
            <a:r>
              <a:rPr lang="en"/>
              <a:t>Contains over 10,000 animals, including cats and dogs</a:t>
            </a:r>
            <a:endParaRPr/>
          </a:p>
          <a:p>
            <a:pPr indent="-342900" lvl="0" marL="457200" rtl="0" algn="l">
              <a:spcBef>
                <a:spcPts val="0"/>
              </a:spcBef>
              <a:spcAft>
                <a:spcPts val="0"/>
              </a:spcAft>
              <a:buSzPts val="1800"/>
              <a:buChar char="●"/>
            </a:pPr>
            <a:r>
              <a:rPr lang="en"/>
              <a:t>Sourced from the Malaysian region</a:t>
            </a:r>
            <a:endParaRPr/>
          </a:p>
          <a:p>
            <a:pPr indent="-342900" lvl="0" marL="457200" rtl="0" algn="l">
              <a:spcBef>
                <a:spcPts val="0"/>
              </a:spcBef>
              <a:spcAft>
                <a:spcPts val="0"/>
              </a:spcAft>
              <a:buSzPts val="1800"/>
              <a:buChar char="●"/>
            </a:pPr>
            <a:r>
              <a:rPr lang="en"/>
              <a:t>Is primarily ordinal data (0,1,2,3) as placeholders for descriptive data (puppy, adolescent, adult, senior)</a:t>
            </a:r>
            <a:endParaRPr/>
          </a:p>
          <a:p>
            <a:pPr indent="-342900" lvl="0" marL="457200" rtl="0" algn="l">
              <a:spcBef>
                <a:spcPts val="0"/>
              </a:spcBef>
              <a:spcAft>
                <a:spcPts val="0"/>
              </a:spcAft>
              <a:buSzPts val="1800"/>
              <a:buChar char="●"/>
            </a:pPr>
            <a:r>
              <a:t/>
            </a:r>
            <a:endParaRPr/>
          </a:p>
        </p:txBody>
      </p:sp>
      <p:pic>
        <p:nvPicPr>
          <p:cNvPr id="78" name="Google Shape;78;p16"/>
          <p:cNvPicPr preferRelativeResize="0"/>
          <p:nvPr/>
        </p:nvPicPr>
        <p:blipFill>
          <a:blip r:embed="rId4">
            <a:alphaModFix/>
          </a:blip>
          <a:stretch>
            <a:fillRect/>
          </a:stretch>
        </p:blipFill>
        <p:spPr>
          <a:xfrm>
            <a:off x="4809075" y="3778288"/>
            <a:ext cx="3619500" cy="79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1319663" y="75401"/>
            <a:ext cx="6504675" cy="4760275"/>
          </a:xfrm>
          <a:prstGeom prst="rect">
            <a:avLst/>
          </a:prstGeom>
          <a:noFill/>
          <a:ln>
            <a:noFill/>
          </a:ln>
        </p:spPr>
      </p:pic>
      <p:sp>
        <p:nvSpPr>
          <p:cNvPr id="84" name="Google Shape;84;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Adoption Speed</a:t>
            </a:r>
            <a:endParaRPr/>
          </a:p>
        </p:txBody>
      </p:sp>
      <p:pic>
        <p:nvPicPr>
          <p:cNvPr id="90" name="Google Shape;90;p18"/>
          <p:cNvPicPr preferRelativeResize="0"/>
          <p:nvPr/>
        </p:nvPicPr>
        <p:blipFill>
          <a:blip r:embed="rId3">
            <a:alphaModFix/>
          </a:blip>
          <a:stretch>
            <a:fillRect/>
          </a:stretch>
        </p:blipFill>
        <p:spPr>
          <a:xfrm>
            <a:off x="2076338" y="1152475"/>
            <a:ext cx="4991336"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Age</a:t>
            </a:r>
            <a:endParaRPr/>
          </a:p>
        </p:txBody>
      </p:sp>
      <p:pic>
        <p:nvPicPr>
          <p:cNvPr id="96" name="Google Shape;96;p19"/>
          <p:cNvPicPr preferRelativeResize="0"/>
          <p:nvPr/>
        </p:nvPicPr>
        <p:blipFill>
          <a:blip r:embed="rId3">
            <a:alphaModFix/>
          </a:blip>
          <a:stretch>
            <a:fillRect/>
          </a:stretch>
        </p:blipFill>
        <p:spPr>
          <a:xfrm>
            <a:off x="330700" y="1506113"/>
            <a:ext cx="3961900" cy="2709125"/>
          </a:xfrm>
          <a:prstGeom prst="rect">
            <a:avLst/>
          </a:prstGeom>
          <a:noFill/>
          <a:ln>
            <a:noFill/>
          </a:ln>
        </p:spPr>
      </p:pic>
      <p:pic>
        <p:nvPicPr>
          <p:cNvPr id="97" name="Google Shape;97;p19"/>
          <p:cNvPicPr preferRelativeResize="0"/>
          <p:nvPr/>
        </p:nvPicPr>
        <p:blipFill>
          <a:blip r:embed="rId4">
            <a:alphaModFix/>
          </a:blip>
          <a:stretch>
            <a:fillRect/>
          </a:stretch>
        </p:blipFill>
        <p:spPr>
          <a:xfrm>
            <a:off x="4832400" y="1506125"/>
            <a:ext cx="3895173" cy="270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 Name</a:t>
            </a:r>
            <a:endParaRPr/>
          </a:p>
        </p:txBody>
      </p:sp>
      <p:pic>
        <p:nvPicPr>
          <p:cNvPr id="103" name="Google Shape;103;p20"/>
          <p:cNvPicPr preferRelativeResize="0"/>
          <p:nvPr/>
        </p:nvPicPr>
        <p:blipFill>
          <a:blip r:embed="rId3">
            <a:alphaModFix/>
          </a:blip>
          <a:stretch>
            <a:fillRect/>
          </a:stretch>
        </p:blipFill>
        <p:spPr>
          <a:xfrm>
            <a:off x="7101350" y="141350"/>
            <a:ext cx="1830325" cy="1674175"/>
          </a:xfrm>
          <a:prstGeom prst="rect">
            <a:avLst/>
          </a:prstGeom>
          <a:noFill/>
          <a:ln>
            <a:noFill/>
          </a:ln>
        </p:spPr>
      </p:pic>
      <p:pic>
        <p:nvPicPr>
          <p:cNvPr id="104" name="Google Shape;104;p20"/>
          <p:cNvPicPr preferRelativeResize="0"/>
          <p:nvPr/>
        </p:nvPicPr>
        <p:blipFill>
          <a:blip r:embed="rId4">
            <a:alphaModFix/>
          </a:blip>
          <a:stretch>
            <a:fillRect/>
          </a:stretch>
        </p:blipFill>
        <p:spPr>
          <a:xfrm>
            <a:off x="311700" y="1634654"/>
            <a:ext cx="8520601" cy="3232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Breed</a:t>
            </a:r>
            <a:endParaRPr/>
          </a:p>
        </p:txBody>
      </p:sp>
      <p:pic>
        <p:nvPicPr>
          <p:cNvPr id="110" name="Google Shape;110;p21"/>
          <p:cNvPicPr preferRelativeResize="0"/>
          <p:nvPr/>
        </p:nvPicPr>
        <p:blipFill rotWithShape="1">
          <a:blip r:embed="rId3">
            <a:alphaModFix/>
          </a:blip>
          <a:srcRect b="0" l="377" r="387" t="0"/>
          <a:stretch/>
        </p:blipFill>
        <p:spPr>
          <a:xfrm>
            <a:off x="2194200" y="1068425"/>
            <a:ext cx="4755600" cy="338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